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3" r:id="rId7"/>
    <p:sldId id="261" r:id="rId8"/>
    <p:sldId id="265" r:id="rId9"/>
    <p:sldId id="262" r:id="rId10"/>
    <p:sldId id="264" r:id="rId11"/>
  </p:sldIdLst>
  <p:sldSz cx="18288000" cy="10287000"/>
  <p:notesSz cx="6858000" cy="9144000"/>
  <p:embeddedFontLst>
    <p:embeddedFont>
      <p:font typeface="League Spartan" panose="020B0604020202020204" charset="0"/>
      <p:regular r:id="rId13"/>
      <p:bold r:id="rId14"/>
    </p:embeddedFont>
    <p:embeddedFont>
      <p:font typeface="Open Sauce" panose="020B0604020202020204" charset="0"/>
      <p:regular r:id="rId15"/>
    </p:embeddedFont>
    <p:embeddedFont>
      <p:font typeface="Open Sauce Bold" panose="020B0604020202020204" charset="0"/>
      <p:regular r:id="rId16"/>
      <p:bold r:id="rId17"/>
    </p:embeddedFont>
    <p:embeddedFont>
      <p:font typeface="Open Sauce Heavy" panose="020B0604020202020204" charset="0"/>
      <p:regular r:id="rId18"/>
      <p:bold r:id="rId19"/>
    </p:embeddedFont>
    <p:embeddedFont>
      <p:font typeface="Open Sauce Light"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7" autoAdjust="0"/>
    <p:restoredTop sz="94541" autoAdjust="0"/>
  </p:normalViewPr>
  <p:slideViewPr>
    <p:cSldViewPr>
      <p:cViewPr varScale="1">
        <p:scale>
          <a:sx n="60" d="100"/>
          <a:sy n="60" d="100"/>
        </p:scale>
        <p:origin x="55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6590610-FC3A-4F05-8CB2-D5DCF33029E8}" type="datetimeFigureOut">
              <a:rPr lang="he-IL" smtClean="0"/>
              <a:t>י"ד/סיון/תשפ"ד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FA2F7DFB-F491-43FE-B130-7DF05C122A2E}" type="slidenum">
              <a:rPr lang="he-IL" smtClean="0"/>
              <a:t>‹#›</a:t>
            </a:fld>
            <a:endParaRPr lang="he-IL"/>
          </a:p>
        </p:txBody>
      </p:sp>
    </p:spTree>
    <p:extLst>
      <p:ext uri="{BB962C8B-B14F-4D97-AF65-F5344CB8AC3E}">
        <p14:creationId xmlns:p14="http://schemas.microsoft.com/office/powerpoint/2010/main" val="3983383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A2F7DFB-F491-43FE-B130-7DF05C122A2E}" type="slidenum">
              <a:rPr lang="he-IL" smtClean="0"/>
              <a:t>7</a:t>
            </a:fld>
            <a:endParaRPr lang="he-IL"/>
          </a:p>
        </p:txBody>
      </p:sp>
    </p:spTree>
    <p:extLst>
      <p:ext uri="{BB962C8B-B14F-4D97-AF65-F5344CB8AC3E}">
        <p14:creationId xmlns:p14="http://schemas.microsoft.com/office/powerpoint/2010/main" val="375207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github.com/GilKravitz/Briefl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6.sv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5.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Freeform 3"/>
          <p:cNvSpPr/>
          <p:nvPr/>
        </p:nvSpPr>
        <p:spPr>
          <a:xfrm>
            <a:off x="6571172" y="5477605"/>
            <a:ext cx="5145656" cy="4875065"/>
          </a:xfrm>
          <a:custGeom>
            <a:avLst/>
            <a:gdLst/>
            <a:ahLst/>
            <a:cxnLst/>
            <a:rect l="l" t="t" r="r" b="b"/>
            <a:pathLst>
              <a:path w="5145656" h="12754741">
                <a:moveTo>
                  <a:pt x="0" y="0"/>
                </a:moveTo>
                <a:lnTo>
                  <a:pt x="5145656" y="0"/>
                </a:lnTo>
                <a:lnTo>
                  <a:pt x="5145656" y="12754742"/>
                </a:lnTo>
                <a:lnTo>
                  <a:pt x="0" y="12754742"/>
                </a:lnTo>
                <a:lnTo>
                  <a:pt x="0" y="0"/>
                </a:lnTo>
                <a:close/>
              </a:path>
            </a:pathLst>
          </a:custGeom>
          <a:blipFill>
            <a:blip r:embed="rId2"/>
            <a:stretch>
              <a:fillRect l="-7181" r="-7181" b="-161632"/>
            </a:stretch>
          </a:blipFill>
        </p:spPr>
        <p:txBody>
          <a:bodyPr/>
          <a:lstStyle/>
          <a:p>
            <a:endParaRPr lang="en-IL" dirty="0"/>
          </a:p>
        </p:txBody>
      </p:sp>
      <p:sp>
        <p:nvSpPr>
          <p:cNvPr id="4" name="Freeform 4"/>
          <p:cNvSpPr/>
          <p:nvPr/>
        </p:nvSpPr>
        <p:spPr>
          <a:xfrm>
            <a:off x="6309035" y="5210175"/>
            <a:ext cx="5669929" cy="5142495"/>
          </a:xfrm>
          <a:custGeom>
            <a:avLst/>
            <a:gdLst/>
            <a:ahLst/>
            <a:cxnLst/>
            <a:rect l="l" t="t" r="r" b="b"/>
            <a:pathLst>
              <a:path w="5669929" h="11454403">
                <a:moveTo>
                  <a:pt x="0" y="0"/>
                </a:moveTo>
                <a:lnTo>
                  <a:pt x="5669930" y="0"/>
                </a:lnTo>
                <a:lnTo>
                  <a:pt x="5669930" y="11454403"/>
                </a:lnTo>
                <a:lnTo>
                  <a:pt x="0" y="11454403"/>
                </a:lnTo>
                <a:lnTo>
                  <a:pt x="0" y="0"/>
                </a:lnTo>
                <a:close/>
              </a:path>
            </a:pathLst>
          </a:custGeom>
          <a:blipFill>
            <a:blip r:embed="rId3"/>
            <a:stretch>
              <a:fillRect b="-122740"/>
            </a:stretch>
          </a:blipFill>
        </p:spPr>
        <p:txBody>
          <a:bodyPr/>
          <a:lstStyle/>
          <a:p>
            <a:endParaRPr lang="en-IL" dirty="0"/>
          </a:p>
        </p:txBody>
      </p:sp>
      <p:sp>
        <p:nvSpPr>
          <p:cNvPr id="5" name="AutoShape 5"/>
          <p:cNvSpPr/>
          <p:nvPr/>
        </p:nvSpPr>
        <p:spPr>
          <a:xfrm>
            <a:off x="8556216" y="3485222"/>
            <a:ext cx="1175568" cy="137659"/>
          </a:xfrm>
          <a:prstGeom prst="rect">
            <a:avLst/>
          </a:prstGeom>
          <a:solidFill>
            <a:srgbClr val="000000"/>
          </a:solidFill>
        </p:spPr>
        <p:txBody>
          <a:bodyPr/>
          <a:lstStyle/>
          <a:p>
            <a:endParaRPr lang="en-IL"/>
          </a:p>
        </p:txBody>
      </p:sp>
      <p:sp>
        <p:nvSpPr>
          <p:cNvPr id="6" name="TextBox 6"/>
          <p:cNvSpPr txBox="1"/>
          <p:nvPr/>
        </p:nvSpPr>
        <p:spPr>
          <a:xfrm>
            <a:off x="1028700" y="1942172"/>
            <a:ext cx="16230600" cy="1460500"/>
          </a:xfrm>
          <a:prstGeom prst="rect">
            <a:avLst/>
          </a:prstGeom>
        </p:spPr>
        <p:txBody>
          <a:bodyPr lIns="0" tIns="0" rIns="0" bIns="0" rtlCol="0" anchor="t">
            <a:spAutoFit/>
          </a:bodyPr>
          <a:lstStyle/>
          <a:p>
            <a:pPr algn="ctr">
              <a:lnSpc>
                <a:spcPts val="11900"/>
              </a:lnSpc>
            </a:pPr>
            <a:r>
              <a:rPr lang="en-US" sz="8500">
                <a:solidFill>
                  <a:srgbClr val="000000"/>
                </a:solidFill>
                <a:latin typeface="League Spartan"/>
              </a:rPr>
              <a:t>Briefly</a:t>
            </a:r>
          </a:p>
        </p:txBody>
      </p:sp>
      <p:sp>
        <p:nvSpPr>
          <p:cNvPr id="7" name="TextBox 7"/>
          <p:cNvSpPr txBox="1"/>
          <p:nvPr/>
        </p:nvSpPr>
        <p:spPr>
          <a:xfrm>
            <a:off x="4819304" y="4143160"/>
            <a:ext cx="8649392" cy="365760"/>
          </a:xfrm>
          <a:prstGeom prst="rect">
            <a:avLst/>
          </a:prstGeom>
        </p:spPr>
        <p:txBody>
          <a:bodyPr lIns="0" tIns="0" rIns="0" bIns="0" rtlCol="0" anchor="t">
            <a:spAutoFit/>
          </a:bodyPr>
          <a:lstStyle/>
          <a:p>
            <a:pPr algn="ctr">
              <a:lnSpc>
                <a:spcPts val="2940"/>
              </a:lnSpc>
            </a:pPr>
            <a:r>
              <a:rPr lang="en-US" sz="2100">
                <a:solidFill>
                  <a:srgbClr val="000000"/>
                </a:solidFill>
                <a:latin typeface="Open Sauce Bold"/>
              </a:rPr>
              <a:t>Workshop</a:t>
            </a:r>
            <a:r>
              <a:rPr lang="en-US" sz="2100">
                <a:solidFill>
                  <a:srgbClr val="000000"/>
                </a:solidFill>
                <a:latin typeface="Open Sauce"/>
              </a:rPr>
              <a:t>: Software product development entrepreneurship</a:t>
            </a:r>
          </a:p>
        </p:txBody>
      </p:sp>
      <p:sp>
        <p:nvSpPr>
          <p:cNvPr id="8" name="TextBox 8"/>
          <p:cNvSpPr txBox="1"/>
          <p:nvPr/>
        </p:nvSpPr>
        <p:spPr>
          <a:xfrm>
            <a:off x="580806" y="8314106"/>
            <a:ext cx="2144725" cy="1423035"/>
          </a:xfrm>
          <a:prstGeom prst="rect">
            <a:avLst/>
          </a:prstGeom>
        </p:spPr>
        <p:txBody>
          <a:bodyPr lIns="0" tIns="0" rIns="0" bIns="0" rtlCol="0" anchor="t">
            <a:spAutoFit/>
          </a:bodyPr>
          <a:lstStyle/>
          <a:p>
            <a:pPr algn="l">
              <a:lnSpc>
                <a:spcPts val="2850"/>
              </a:lnSpc>
            </a:pPr>
            <a:r>
              <a:rPr lang="en-US" sz="1900">
                <a:solidFill>
                  <a:srgbClr val="000000"/>
                </a:solidFill>
                <a:latin typeface="Open Sauce Light"/>
              </a:rPr>
              <a:t>Gil Kravitz</a:t>
            </a:r>
          </a:p>
          <a:p>
            <a:pPr algn="l">
              <a:lnSpc>
                <a:spcPts val="2850"/>
              </a:lnSpc>
            </a:pPr>
            <a:r>
              <a:rPr lang="en-US" sz="1900">
                <a:solidFill>
                  <a:srgbClr val="000000"/>
                </a:solidFill>
                <a:latin typeface="Open Sauce Light"/>
              </a:rPr>
              <a:t>Dor Edelman</a:t>
            </a:r>
          </a:p>
          <a:p>
            <a:pPr algn="l">
              <a:lnSpc>
                <a:spcPts val="2850"/>
              </a:lnSpc>
            </a:pPr>
            <a:r>
              <a:rPr lang="en-US" sz="1900">
                <a:solidFill>
                  <a:srgbClr val="000000"/>
                </a:solidFill>
                <a:latin typeface="Open Sauce Light"/>
              </a:rPr>
              <a:t>Ofek Ram Smadja </a:t>
            </a:r>
          </a:p>
          <a:p>
            <a:pPr algn="l">
              <a:lnSpc>
                <a:spcPts val="2850"/>
              </a:lnSpc>
            </a:pPr>
            <a:r>
              <a:rPr lang="en-US" sz="1900">
                <a:solidFill>
                  <a:srgbClr val="000000"/>
                </a:solidFill>
                <a:latin typeface="Open Sauce Light"/>
              </a:rPr>
              <a:t>Maor Halevi</a:t>
            </a:r>
          </a:p>
        </p:txBody>
      </p:sp>
      <p:grpSp>
        <p:nvGrpSpPr>
          <p:cNvPr id="9" name="Group 9"/>
          <p:cNvGrpSpPr/>
          <p:nvPr/>
        </p:nvGrpSpPr>
        <p:grpSpPr>
          <a:xfrm>
            <a:off x="16251146" y="8361731"/>
            <a:ext cx="1454639" cy="1375410"/>
            <a:chOff x="0" y="0"/>
            <a:chExt cx="1939518" cy="1833880"/>
          </a:xfrm>
        </p:grpSpPr>
        <p:sp>
          <p:nvSpPr>
            <p:cNvPr id="10" name="Freeform 10">
              <a:hlinkClick r:id="rId4" tooltip="https://github.com/GilKravitz/Briefly"/>
            </p:cNvPr>
            <p:cNvSpPr/>
            <p:nvPr/>
          </p:nvSpPr>
          <p:spPr>
            <a:xfrm>
              <a:off x="162737" y="0"/>
              <a:ext cx="1487044" cy="1397821"/>
            </a:xfrm>
            <a:custGeom>
              <a:avLst/>
              <a:gdLst/>
              <a:ahLst/>
              <a:cxnLst/>
              <a:rect l="l" t="t" r="r" b="b"/>
              <a:pathLst>
                <a:path w="1487044" h="1397821">
                  <a:moveTo>
                    <a:pt x="0" y="0"/>
                  </a:moveTo>
                  <a:lnTo>
                    <a:pt x="1487044" y="0"/>
                  </a:lnTo>
                  <a:lnTo>
                    <a:pt x="1487044" y="1397821"/>
                  </a:lnTo>
                  <a:lnTo>
                    <a:pt x="0" y="1397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1" name="TextBox 11"/>
            <p:cNvSpPr txBox="1"/>
            <p:nvPr/>
          </p:nvSpPr>
          <p:spPr>
            <a:xfrm>
              <a:off x="0" y="1403350"/>
              <a:ext cx="1939518" cy="430530"/>
            </a:xfrm>
            <a:prstGeom prst="rect">
              <a:avLst/>
            </a:prstGeom>
          </p:spPr>
          <p:txBody>
            <a:bodyPr lIns="0" tIns="0" rIns="0" bIns="0" rtlCol="0" anchor="t">
              <a:spAutoFit/>
            </a:bodyPr>
            <a:lstStyle/>
            <a:p>
              <a:pPr algn="l">
                <a:lnSpc>
                  <a:spcPts val="2849"/>
                </a:lnSpc>
              </a:pPr>
              <a:r>
                <a:rPr lang="en-US" sz="1899">
                  <a:solidFill>
                    <a:srgbClr val="000000"/>
                  </a:solidFill>
                  <a:latin typeface="Open Sauce"/>
                </a:rPr>
                <a:t>Github</a:t>
              </a:r>
              <a:r>
                <a:rPr lang="en-US" sz="1899">
                  <a:solidFill>
                    <a:srgbClr val="000000"/>
                  </a:solidFill>
                  <a:latin typeface="Open Sauce"/>
                  <a:hlinkClick r:id="rId4" tooltip="https://github.com/GilKravitz/Briefly"/>
                </a:rPr>
                <a:t> Repo</a:t>
              </a:r>
            </a:p>
          </p:txBody>
        </p:sp>
      </p:grpSp>
      <p:sp>
        <p:nvSpPr>
          <p:cNvPr id="12" name="TextBox 12"/>
          <p:cNvSpPr txBox="1"/>
          <p:nvPr/>
        </p:nvSpPr>
        <p:spPr>
          <a:xfrm>
            <a:off x="14485061" y="397459"/>
            <a:ext cx="3220724" cy="689610"/>
          </a:xfrm>
          <a:prstGeom prst="rect">
            <a:avLst/>
          </a:prstGeom>
        </p:spPr>
        <p:txBody>
          <a:bodyPr lIns="0" tIns="0" rIns="0" bIns="0" rtlCol="0" anchor="t">
            <a:spAutoFit/>
          </a:bodyPr>
          <a:lstStyle/>
          <a:p>
            <a:pPr algn="l">
              <a:lnSpc>
                <a:spcPts val="2849"/>
              </a:lnSpc>
            </a:pPr>
            <a:r>
              <a:rPr lang="en-US" sz="1899">
                <a:solidFill>
                  <a:srgbClr val="000000"/>
                </a:solidFill>
                <a:latin typeface="Open Sauce Bold"/>
              </a:rPr>
              <a:t>Project Number: 15002901</a:t>
            </a:r>
          </a:p>
          <a:p>
            <a:pPr algn="l">
              <a:lnSpc>
                <a:spcPts val="2849"/>
              </a:lnSpc>
            </a:pPr>
            <a:r>
              <a:rPr lang="en-US" sz="1899">
                <a:solidFill>
                  <a:srgbClr val="000000"/>
                </a:solidFill>
                <a:latin typeface="Open Sauce Bold"/>
              </a:rPr>
              <a:t>Mentor: Dror Margalit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6" name="Freeform 6"/>
          <p:cNvSpPr/>
          <p:nvPr/>
        </p:nvSpPr>
        <p:spPr>
          <a:xfrm>
            <a:off x="485556" y="3756473"/>
            <a:ext cx="17316887" cy="6075918"/>
          </a:xfrm>
          <a:custGeom>
            <a:avLst/>
            <a:gdLst/>
            <a:ahLst/>
            <a:cxnLst/>
            <a:rect l="l" t="t" r="r" b="b"/>
            <a:pathLst>
              <a:path w="17316887" h="6075918">
                <a:moveTo>
                  <a:pt x="0" y="0"/>
                </a:moveTo>
                <a:lnTo>
                  <a:pt x="17316888" y="0"/>
                </a:lnTo>
                <a:lnTo>
                  <a:pt x="17316888" y="6075918"/>
                </a:lnTo>
                <a:lnTo>
                  <a:pt x="0" y="6075918"/>
                </a:lnTo>
                <a:lnTo>
                  <a:pt x="0" y="0"/>
                </a:lnTo>
                <a:close/>
              </a:path>
            </a:pathLst>
          </a:custGeom>
          <a:blipFill>
            <a:blip r:embed="rId4"/>
            <a:stretch>
              <a:fillRect l="-10654" t="-43532" r="-229" b="-32783"/>
            </a:stretch>
          </a:blipFill>
        </p:spPr>
        <p:txBody>
          <a:bodyPr/>
          <a:lstStyle/>
          <a:p>
            <a:endParaRPr lang="en-IL"/>
          </a:p>
        </p:txBody>
      </p:sp>
      <p:sp>
        <p:nvSpPr>
          <p:cNvPr id="7" name="TextBox 7"/>
          <p:cNvSpPr txBox="1"/>
          <p:nvPr/>
        </p:nvSpPr>
        <p:spPr>
          <a:xfrm>
            <a:off x="1028700" y="2099866"/>
            <a:ext cx="10502521"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Cloud Architecture </a:t>
            </a:r>
          </a:p>
        </p:txBody>
      </p:sp>
      <p:sp>
        <p:nvSpPr>
          <p:cNvPr id="8" name="TextBox 8"/>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TextBox 3"/>
          <p:cNvSpPr txBox="1"/>
          <p:nvPr/>
        </p:nvSpPr>
        <p:spPr>
          <a:xfrm>
            <a:off x="1028700" y="2488389"/>
            <a:ext cx="14726713"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From Problem To Solution</a:t>
            </a:r>
          </a:p>
        </p:txBody>
      </p:sp>
      <p:grpSp>
        <p:nvGrpSpPr>
          <p:cNvPr id="4" name="Group 4"/>
          <p:cNvGrpSpPr/>
          <p:nvPr/>
        </p:nvGrpSpPr>
        <p:grpSpPr>
          <a:xfrm>
            <a:off x="1028700" y="4962525"/>
            <a:ext cx="13612489" cy="2046536"/>
            <a:chOff x="0" y="0"/>
            <a:chExt cx="18149986" cy="2728714"/>
          </a:xfrm>
        </p:grpSpPr>
        <p:sp>
          <p:nvSpPr>
            <p:cNvPr id="5" name="TextBox 5"/>
            <p:cNvSpPr txBox="1"/>
            <p:nvPr/>
          </p:nvSpPr>
          <p:spPr>
            <a:xfrm>
              <a:off x="0" y="635119"/>
              <a:ext cx="18149986" cy="1560195"/>
            </a:xfrm>
            <a:prstGeom prst="rect">
              <a:avLst/>
            </a:prstGeom>
          </p:spPr>
          <p:txBody>
            <a:bodyPr lIns="0" tIns="0" rIns="0" bIns="0" rtlCol="0" anchor="t">
              <a:spAutoFit/>
            </a:bodyPr>
            <a:lstStyle/>
            <a:p>
              <a:pPr algn="l">
                <a:lnSpc>
                  <a:spcPts val="3150"/>
                </a:lnSpc>
              </a:pPr>
              <a:r>
                <a:rPr lang="en-US" sz="2100">
                  <a:solidFill>
                    <a:srgbClr val="000000"/>
                  </a:solidFill>
                  <a:latin typeface="Open Sauce Light"/>
                </a:rPr>
                <a:t>Current news applications overwhelm users with generic news feeds and lengthy articles, causing information overload. This makes it difficult for users to stay updated on topics that interest them without spending much time scrolling and reading.</a:t>
              </a:r>
            </a:p>
          </p:txBody>
        </p:sp>
        <p:sp>
          <p:nvSpPr>
            <p:cNvPr id="6" name="TextBox 6"/>
            <p:cNvSpPr txBox="1"/>
            <p:nvPr/>
          </p:nvSpPr>
          <p:spPr>
            <a:xfrm>
              <a:off x="0" y="-47625"/>
              <a:ext cx="18149986"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Problem</a:t>
              </a:r>
            </a:p>
          </p:txBody>
        </p:sp>
      </p:grpSp>
      <p:sp>
        <p:nvSpPr>
          <p:cNvPr id="7" name="AutoShape 7"/>
          <p:cNvSpPr/>
          <p:nvPr/>
        </p:nvSpPr>
        <p:spPr>
          <a:xfrm>
            <a:off x="1028700" y="4210259"/>
            <a:ext cx="1175568" cy="137659"/>
          </a:xfrm>
          <a:prstGeom prst="rect">
            <a:avLst/>
          </a:prstGeom>
          <a:solidFill>
            <a:srgbClr val="000000"/>
          </a:solidFill>
        </p:spPr>
        <p:txBody>
          <a:bodyPr/>
          <a:lstStyle/>
          <a:p>
            <a:endParaRPr lang="en-IL"/>
          </a:p>
        </p:txBody>
      </p:sp>
      <p:sp>
        <p:nvSpPr>
          <p:cNvPr id="8" name="TextBox 8"/>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grpSp>
        <p:nvGrpSpPr>
          <p:cNvPr id="9" name="Group 9"/>
          <p:cNvGrpSpPr/>
          <p:nvPr/>
        </p:nvGrpSpPr>
        <p:grpSpPr>
          <a:xfrm>
            <a:off x="16991245" y="8907589"/>
            <a:ext cx="268055" cy="350711"/>
            <a:chOff x="0" y="0"/>
            <a:chExt cx="357406" cy="467614"/>
          </a:xfrm>
        </p:grpSpPr>
        <p:sp>
          <p:nvSpPr>
            <p:cNvPr id="10" name="Freeform 10"/>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11" name="Freeform 11"/>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grpSp>
        <p:nvGrpSpPr>
          <p:cNvPr id="12" name="Group 12"/>
          <p:cNvGrpSpPr/>
          <p:nvPr/>
        </p:nvGrpSpPr>
        <p:grpSpPr>
          <a:xfrm>
            <a:off x="1028700" y="7211764"/>
            <a:ext cx="13612489" cy="1646486"/>
            <a:chOff x="0" y="0"/>
            <a:chExt cx="18149986" cy="2195314"/>
          </a:xfrm>
        </p:grpSpPr>
        <p:sp>
          <p:nvSpPr>
            <p:cNvPr id="13" name="TextBox 13"/>
            <p:cNvSpPr txBox="1"/>
            <p:nvPr/>
          </p:nvSpPr>
          <p:spPr>
            <a:xfrm>
              <a:off x="0" y="635119"/>
              <a:ext cx="18149986" cy="1026795"/>
            </a:xfrm>
            <a:prstGeom prst="rect">
              <a:avLst/>
            </a:prstGeom>
          </p:spPr>
          <p:txBody>
            <a:bodyPr lIns="0" tIns="0" rIns="0" bIns="0" rtlCol="0" anchor="t">
              <a:spAutoFit/>
            </a:bodyPr>
            <a:lstStyle/>
            <a:p>
              <a:pPr algn="l">
                <a:lnSpc>
                  <a:spcPts val="3150"/>
                </a:lnSpc>
              </a:pPr>
              <a:r>
                <a:rPr lang="en-US" sz="2100">
                  <a:solidFill>
                    <a:srgbClr val="000000"/>
                  </a:solidFill>
                  <a:latin typeface="Open Sauce Light"/>
                </a:rPr>
                <a:t>In today’s fast-paced world, people demand a time-efficient way to stay informed. They want quick access to relevant news without the hassle of navigating through extensive content.</a:t>
              </a:r>
            </a:p>
          </p:txBody>
        </p:sp>
        <p:sp>
          <p:nvSpPr>
            <p:cNvPr id="14" name="TextBox 14"/>
            <p:cNvSpPr txBox="1"/>
            <p:nvPr/>
          </p:nvSpPr>
          <p:spPr>
            <a:xfrm>
              <a:off x="0" y="-47625"/>
              <a:ext cx="18149986"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Why It Matters</a:t>
              </a:r>
            </a:p>
          </p:txBody>
        </p:sp>
      </p:grpSp>
      <p:sp>
        <p:nvSpPr>
          <p:cNvPr id="15" name="AutoShape 15"/>
          <p:cNvSpPr/>
          <p:nvPr/>
        </p:nvSpPr>
        <p:spPr>
          <a:xfrm>
            <a:off x="2486025" y="4210259"/>
            <a:ext cx="1175568" cy="137659"/>
          </a:xfrm>
          <a:prstGeom prst="rect">
            <a:avLst/>
          </a:prstGeom>
          <a:solidFill>
            <a:srgbClr val="000000">
              <a:alpha val="49804"/>
            </a:srgbClr>
          </a:solidFill>
        </p:spPr>
        <p:txBody>
          <a:bodyPr/>
          <a:lstStyle/>
          <a:p>
            <a:endParaRPr lang="en-I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AutoShape 3"/>
          <p:cNvSpPr/>
          <p:nvPr/>
        </p:nvSpPr>
        <p:spPr>
          <a:xfrm>
            <a:off x="1028700" y="4210259"/>
            <a:ext cx="1175568" cy="137659"/>
          </a:xfrm>
          <a:prstGeom prst="rect">
            <a:avLst/>
          </a:prstGeom>
          <a:solidFill>
            <a:srgbClr val="000000">
              <a:alpha val="49804"/>
            </a:srgbClr>
          </a:solidFill>
        </p:spPr>
        <p:txBody>
          <a:bodyPr/>
          <a:lstStyle/>
          <a:p>
            <a:endParaRPr lang="en-IL"/>
          </a:p>
        </p:txBody>
      </p:sp>
      <p:grpSp>
        <p:nvGrpSpPr>
          <p:cNvPr id="4" name="Group 4"/>
          <p:cNvGrpSpPr/>
          <p:nvPr/>
        </p:nvGrpSpPr>
        <p:grpSpPr>
          <a:xfrm>
            <a:off x="16991245" y="8907589"/>
            <a:ext cx="268055" cy="350711"/>
            <a:chOff x="0" y="0"/>
            <a:chExt cx="357406" cy="467614"/>
          </a:xfrm>
        </p:grpSpPr>
        <p:sp>
          <p:nvSpPr>
            <p:cNvPr id="5" name="Freeform 5"/>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6" name="Freeform 6"/>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7" name="AutoShape 7"/>
          <p:cNvSpPr/>
          <p:nvPr/>
        </p:nvSpPr>
        <p:spPr>
          <a:xfrm>
            <a:off x="2486025" y="4210259"/>
            <a:ext cx="1175568" cy="137659"/>
          </a:xfrm>
          <a:prstGeom prst="rect">
            <a:avLst/>
          </a:prstGeom>
          <a:solidFill>
            <a:srgbClr val="000000"/>
          </a:solidFill>
        </p:spPr>
        <p:txBody>
          <a:bodyPr/>
          <a:lstStyle/>
          <a:p>
            <a:endParaRPr lang="en-IL"/>
          </a:p>
        </p:txBody>
      </p:sp>
      <p:sp>
        <p:nvSpPr>
          <p:cNvPr id="8" name="TextBox 8"/>
          <p:cNvSpPr txBox="1"/>
          <p:nvPr/>
        </p:nvSpPr>
        <p:spPr>
          <a:xfrm>
            <a:off x="1028700" y="2488389"/>
            <a:ext cx="14726713" cy="1149350"/>
          </a:xfrm>
          <a:prstGeom prst="rect">
            <a:avLst/>
          </a:prstGeom>
        </p:spPr>
        <p:txBody>
          <a:bodyPr lIns="0" tIns="0" rIns="0" bIns="0" rtlCol="0" anchor="t">
            <a:spAutoFit/>
          </a:bodyPr>
          <a:lstStyle/>
          <a:p>
            <a:pPr algn="l">
              <a:lnSpc>
                <a:spcPts val="8800"/>
              </a:lnSpc>
            </a:pPr>
            <a:r>
              <a:rPr lang="en-US" sz="8000" dirty="0">
                <a:solidFill>
                  <a:srgbClr val="000000"/>
                </a:solidFill>
                <a:latin typeface="League Spartan"/>
              </a:rPr>
              <a:t>From Problem To Solution</a:t>
            </a:r>
          </a:p>
        </p:txBody>
      </p:sp>
      <p:grpSp>
        <p:nvGrpSpPr>
          <p:cNvPr id="9" name="Group 9"/>
          <p:cNvGrpSpPr/>
          <p:nvPr/>
        </p:nvGrpSpPr>
        <p:grpSpPr>
          <a:xfrm>
            <a:off x="1028700" y="4824168"/>
            <a:ext cx="16096573" cy="2046536"/>
            <a:chOff x="0" y="0"/>
            <a:chExt cx="21462097" cy="2728714"/>
          </a:xfrm>
        </p:grpSpPr>
        <p:sp>
          <p:nvSpPr>
            <p:cNvPr id="10" name="TextBox 10"/>
            <p:cNvSpPr txBox="1"/>
            <p:nvPr/>
          </p:nvSpPr>
          <p:spPr>
            <a:xfrm>
              <a:off x="0" y="635119"/>
              <a:ext cx="21462097" cy="1560195"/>
            </a:xfrm>
            <a:prstGeom prst="rect">
              <a:avLst/>
            </a:prstGeom>
          </p:spPr>
          <p:txBody>
            <a:bodyPr lIns="0" tIns="0" rIns="0" bIns="0" rtlCol="0" anchor="t">
              <a:spAutoFit/>
            </a:bodyPr>
            <a:lstStyle/>
            <a:p>
              <a:pPr algn="l">
                <a:lnSpc>
                  <a:spcPts val="3150"/>
                </a:lnSpc>
              </a:pPr>
              <a:r>
                <a:rPr lang="en-US" sz="2100" dirty="0">
                  <a:solidFill>
                    <a:srgbClr val="000000"/>
                  </a:solidFill>
                  <a:latin typeface="Open Sauce Light"/>
                </a:rPr>
                <a:t>Your most precious asset is time; our platform allows the users to reduce scrolling time and accomplish more in less time. Our solution not only keeps the users informed but does so in a way that respects their time and attention.</a:t>
              </a:r>
            </a:p>
            <a:p>
              <a:pPr algn="l">
                <a:lnSpc>
                  <a:spcPts val="3150"/>
                </a:lnSpc>
              </a:pPr>
              <a:endParaRPr lang="en-US" sz="2100" dirty="0">
                <a:solidFill>
                  <a:srgbClr val="000000"/>
                </a:solidFill>
                <a:latin typeface="Open Sauce Light"/>
              </a:endParaRPr>
            </a:p>
          </p:txBody>
        </p:sp>
        <p:sp>
          <p:nvSpPr>
            <p:cNvPr id="11" name="TextBox 11"/>
            <p:cNvSpPr txBox="1"/>
            <p:nvPr/>
          </p:nvSpPr>
          <p:spPr>
            <a:xfrm>
              <a:off x="0" y="-47625"/>
              <a:ext cx="21462097"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Solution - REDUCE. SCROLLING. TIME.</a:t>
              </a:r>
            </a:p>
          </p:txBody>
        </p:sp>
      </p:grpSp>
      <p:sp>
        <p:nvSpPr>
          <p:cNvPr id="12" name="TextBox 12"/>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grpSp>
        <p:nvGrpSpPr>
          <p:cNvPr id="13" name="Group 13"/>
          <p:cNvGrpSpPr/>
          <p:nvPr/>
        </p:nvGrpSpPr>
        <p:grpSpPr>
          <a:xfrm>
            <a:off x="1028700" y="6935539"/>
            <a:ext cx="5919227" cy="2846636"/>
            <a:chOff x="0" y="0"/>
            <a:chExt cx="7892303" cy="3795514"/>
          </a:xfrm>
        </p:grpSpPr>
        <p:sp>
          <p:nvSpPr>
            <p:cNvPr id="14" name="TextBox 14"/>
            <p:cNvSpPr txBox="1"/>
            <p:nvPr/>
          </p:nvSpPr>
          <p:spPr>
            <a:xfrm>
              <a:off x="0" y="635119"/>
              <a:ext cx="7892303" cy="2626995"/>
            </a:xfrm>
            <a:prstGeom prst="rect">
              <a:avLst/>
            </a:prstGeom>
          </p:spPr>
          <p:txBody>
            <a:bodyPr lIns="0" tIns="0" rIns="0" bIns="0" rtlCol="0" anchor="t">
              <a:spAutoFit/>
            </a:bodyPr>
            <a:lstStyle/>
            <a:p>
              <a:pPr algn="l">
                <a:lnSpc>
                  <a:spcPts val="3150"/>
                </a:lnSpc>
              </a:pPr>
              <a:r>
                <a:rPr lang="en-US" sz="2100" dirty="0">
                  <a:solidFill>
                    <a:srgbClr val="000000"/>
                  </a:solidFill>
                  <a:latin typeface="Open Sauce Light"/>
                </a:rPr>
                <a:t>Our platform offers personalized feeds to users, delivering concise summaries of the latest news articles. This ensures that users receive content tailored to their interests in a brief and engaging manner.</a:t>
              </a:r>
            </a:p>
          </p:txBody>
        </p:sp>
        <p:sp>
          <p:nvSpPr>
            <p:cNvPr id="15" name="TextBox 15"/>
            <p:cNvSpPr txBox="1"/>
            <p:nvPr/>
          </p:nvSpPr>
          <p:spPr>
            <a:xfrm>
              <a:off x="0" y="-47625"/>
              <a:ext cx="7892303"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What Makes Us Better? </a:t>
              </a:r>
            </a:p>
          </p:txBody>
        </p:sp>
      </p:grpSp>
      <p:grpSp>
        <p:nvGrpSpPr>
          <p:cNvPr id="16" name="Group 16"/>
          <p:cNvGrpSpPr/>
          <p:nvPr/>
        </p:nvGrpSpPr>
        <p:grpSpPr>
          <a:xfrm>
            <a:off x="7249455" y="6935539"/>
            <a:ext cx="5562514" cy="2446586"/>
            <a:chOff x="0" y="0"/>
            <a:chExt cx="7416685" cy="3262114"/>
          </a:xfrm>
        </p:grpSpPr>
        <p:sp>
          <p:nvSpPr>
            <p:cNvPr id="17" name="TextBox 17"/>
            <p:cNvSpPr txBox="1"/>
            <p:nvPr/>
          </p:nvSpPr>
          <p:spPr>
            <a:xfrm>
              <a:off x="0" y="635119"/>
              <a:ext cx="7416685" cy="2093595"/>
            </a:xfrm>
            <a:prstGeom prst="rect">
              <a:avLst/>
            </a:prstGeom>
          </p:spPr>
          <p:txBody>
            <a:bodyPr lIns="0" tIns="0" rIns="0" bIns="0" rtlCol="0" anchor="t">
              <a:spAutoFit/>
            </a:bodyPr>
            <a:lstStyle/>
            <a:p>
              <a:pPr algn="l">
                <a:lnSpc>
                  <a:spcPts val="3150"/>
                </a:lnSpc>
              </a:pPr>
              <a:r>
                <a:rPr lang="en-US" sz="2100">
                  <a:solidFill>
                    <a:srgbClr val="000000"/>
                  </a:solidFill>
                  <a:latin typeface="Open Sauce Bold"/>
                </a:rPr>
                <a:t>OUR</a:t>
              </a:r>
              <a:r>
                <a:rPr lang="en-US" sz="2100">
                  <a:solidFill>
                    <a:srgbClr val="000000"/>
                  </a:solidFill>
                  <a:latin typeface="Open Sauce Light"/>
                </a:rPr>
                <a:t> personalized news summaries feed reduce information overload and enhance user engagement by focusing on what matters most.</a:t>
              </a:r>
            </a:p>
          </p:txBody>
        </p:sp>
        <p:sp>
          <p:nvSpPr>
            <p:cNvPr id="18" name="TextBox 18"/>
            <p:cNvSpPr txBox="1"/>
            <p:nvPr/>
          </p:nvSpPr>
          <p:spPr>
            <a:xfrm>
              <a:off x="0" y="-47625"/>
              <a:ext cx="7416685"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Unique Feature</a:t>
              </a:r>
            </a:p>
          </p:txBody>
        </p:sp>
      </p:grpSp>
      <p:grpSp>
        <p:nvGrpSpPr>
          <p:cNvPr id="19" name="Group 19"/>
          <p:cNvGrpSpPr/>
          <p:nvPr/>
        </p:nvGrpSpPr>
        <p:grpSpPr>
          <a:xfrm>
            <a:off x="13113496" y="6935539"/>
            <a:ext cx="4145804" cy="2046536"/>
            <a:chOff x="0" y="0"/>
            <a:chExt cx="5527738" cy="2728714"/>
          </a:xfrm>
        </p:grpSpPr>
        <p:sp>
          <p:nvSpPr>
            <p:cNvPr id="20" name="TextBox 20"/>
            <p:cNvSpPr txBox="1"/>
            <p:nvPr/>
          </p:nvSpPr>
          <p:spPr>
            <a:xfrm>
              <a:off x="0" y="635119"/>
              <a:ext cx="5527738" cy="1560195"/>
            </a:xfrm>
            <a:prstGeom prst="rect">
              <a:avLst/>
            </a:prstGeom>
          </p:spPr>
          <p:txBody>
            <a:bodyPr lIns="0" tIns="0" rIns="0" bIns="0" rtlCol="0" anchor="t">
              <a:spAutoFit/>
            </a:bodyPr>
            <a:lstStyle/>
            <a:p>
              <a:pPr algn="l">
                <a:lnSpc>
                  <a:spcPts val="3150"/>
                </a:lnSpc>
              </a:pPr>
              <a:r>
                <a:rPr lang="en-US" sz="2100">
                  <a:solidFill>
                    <a:srgbClr val="000000"/>
                  </a:solidFill>
                  <a:latin typeface="Open Sauce"/>
                </a:rPr>
                <a:t>Utilizes advanced AI algorithms to curate and summarize news, ensuring relevancy.</a:t>
              </a:r>
            </a:p>
          </p:txBody>
        </p:sp>
        <p:sp>
          <p:nvSpPr>
            <p:cNvPr id="21" name="TextBox 21"/>
            <p:cNvSpPr txBox="1"/>
            <p:nvPr/>
          </p:nvSpPr>
          <p:spPr>
            <a:xfrm>
              <a:off x="0" y="-47625"/>
              <a:ext cx="5527738" cy="493818"/>
            </a:xfrm>
            <a:prstGeom prst="rect">
              <a:avLst/>
            </a:prstGeom>
          </p:spPr>
          <p:txBody>
            <a:bodyPr lIns="0" tIns="0" rIns="0" bIns="0" rtlCol="0" anchor="t">
              <a:spAutoFit/>
            </a:bodyPr>
            <a:lstStyle/>
            <a:p>
              <a:pPr algn="l">
                <a:lnSpc>
                  <a:spcPts val="3079"/>
                </a:lnSpc>
              </a:pPr>
              <a:r>
                <a:rPr lang="en-US" sz="2200">
                  <a:solidFill>
                    <a:srgbClr val="000000"/>
                  </a:solidFill>
                  <a:latin typeface="League Spartan"/>
                </a:rPr>
                <a:t>Technological Edge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TextBox 3"/>
          <p:cNvSpPr txBox="1"/>
          <p:nvPr/>
        </p:nvSpPr>
        <p:spPr>
          <a:xfrm>
            <a:off x="1028700" y="2478864"/>
            <a:ext cx="9045050" cy="2263775"/>
          </a:xfrm>
          <a:prstGeom prst="rect">
            <a:avLst/>
          </a:prstGeom>
        </p:spPr>
        <p:txBody>
          <a:bodyPr lIns="0" tIns="0" rIns="0" bIns="0" rtlCol="0" anchor="t">
            <a:spAutoFit/>
          </a:bodyPr>
          <a:lstStyle/>
          <a:p>
            <a:pPr algn="l">
              <a:lnSpc>
                <a:spcPts val="8800"/>
              </a:lnSpc>
            </a:pPr>
            <a:r>
              <a:rPr lang="en-US" sz="8000" dirty="0">
                <a:solidFill>
                  <a:srgbClr val="000000"/>
                </a:solidFill>
                <a:latin typeface="League Spartan"/>
              </a:rPr>
              <a:t>Product Concept </a:t>
            </a:r>
          </a:p>
          <a:p>
            <a:pPr algn="l">
              <a:lnSpc>
                <a:spcPts val="8800"/>
              </a:lnSpc>
            </a:pPr>
            <a:endParaRPr lang="en-US" sz="8000" dirty="0">
              <a:solidFill>
                <a:srgbClr val="000000"/>
              </a:solidFill>
              <a:latin typeface="League Spartan"/>
            </a:endParaRPr>
          </a:p>
        </p:txBody>
      </p:sp>
      <p:sp>
        <p:nvSpPr>
          <p:cNvPr id="4" name="TextBox 4"/>
          <p:cNvSpPr txBox="1"/>
          <p:nvPr/>
        </p:nvSpPr>
        <p:spPr>
          <a:xfrm>
            <a:off x="1028700" y="4811766"/>
            <a:ext cx="15112024" cy="1586865"/>
          </a:xfrm>
          <a:prstGeom prst="rect">
            <a:avLst/>
          </a:prstGeom>
        </p:spPr>
        <p:txBody>
          <a:bodyPr lIns="0" tIns="0" rIns="0" bIns="0" rtlCol="0" anchor="t">
            <a:spAutoFit/>
          </a:bodyPr>
          <a:lstStyle/>
          <a:p>
            <a:pPr algn="l">
              <a:lnSpc>
                <a:spcPts val="3150"/>
              </a:lnSpc>
            </a:pPr>
            <a:r>
              <a:rPr lang="en-US" sz="2100" dirty="0">
                <a:solidFill>
                  <a:srgbClr val="000000"/>
                </a:solidFill>
                <a:latin typeface="Open Sauce Light"/>
              </a:rPr>
              <a:t>Our product is a news platform that offers brief summaries of breaking news from various sources. Users can quickly access news highlights in short snippets, providing a user-friendly and time-saving method to stay informed without extensive reading or navigation. Our goal is to provide a smooth news consumption experience that keeps users informed about the latest news.</a:t>
            </a:r>
          </a:p>
        </p:txBody>
      </p:sp>
      <p:sp>
        <p:nvSpPr>
          <p:cNvPr id="5" name="AutoShape 5"/>
          <p:cNvSpPr/>
          <p:nvPr/>
        </p:nvSpPr>
        <p:spPr>
          <a:xfrm>
            <a:off x="1028700" y="4210259"/>
            <a:ext cx="1175568" cy="137659"/>
          </a:xfrm>
          <a:prstGeom prst="rect">
            <a:avLst/>
          </a:prstGeom>
          <a:solidFill>
            <a:srgbClr val="000000"/>
          </a:solidFill>
        </p:spPr>
        <p:txBody>
          <a:bodyPr/>
          <a:lstStyle/>
          <a:p>
            <a:endParaRPr lang="en-IL"/>
          </a:p>
        </p:txBody>
      </p:sp>
      <p:grpSp>
        <p:nvGrpSpPr>
          <p:cNvPr id="6" name="Group 6"/>
          <p:cNvGrpSpPr/>
          <p:nvPr/>
        </p:nvGrpSpPr>
        <p:grpSpPr>
          <a:xfrm>
            <a:off x="16991245" y="8907589"/>
            <a:ext cx="268055" cy="350711"/>
            <a:chOff x="0" y="0"/>
            <a:chExt cx="357406" cy="467614"/>
          </a:xfrm>
        </p:grpSpPr>
        <p:sp>
          <p:nvSpPr>
            <p:cNvPr id="7" name="Freeform 7"/>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8" name="Freeform 8"/>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9" name="TextBox 9"/>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TextBox 3"/>
          <p:cNvSpPr txBox="1"/>
          <p:nvPr/>
        </p:nvSpPr>
        <p:spPr>
          <a:xfrm>
            <a:off x="1028700" y="2584194"/>
            <a:ext cx="8707504" cy="2263775"/>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Market Analysis</a:t>
            </a:r>
          </a:p>
          <a:p>
            <a:pPr algn="l">
              <a:lnSpc>
                <a:spcPts val="8800"/>
              </a:lnSpc>
            </a:pPr>
            <a:endParaRPr lang="en-US" sz="8000">
              <a:solidFill>
                <a:srgbClr val="000000"/>
              </a:solidFill>
              <a:latin typeface="League Spartan"/>
            </a:endParaRPr>
          </a:p>
        </p:txBody>
      </p:sp>
      <p:grpSp>
        <p:nvGrpSpPr>
          <p:cNvPr id="4" name="Group 4"/>
          <p:cNvGrpSpPr/>
          <p:nvPr/>
        </p:nvGrpSpPr>
        <p:grpSpPr>
          <a:xfrm>
            <a:off x="16991245" y="8907589"/>
            <a:ext cx="268055" cy="350711"/>
            <a:chOff x="0" y="0"/>
            <a:chExt cx="357406" cy="467614"/>
          </a:xfrm>
        </p:grpSpPr>
        <p:sp>
          <p:nvSpPr>
            <p:cNvPr id="5" name="Freeform 5"/>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6" name="Freeform 6"/>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7" name="TextBox 7"/>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
        <p:nvSpPr>
          <p:cNvPr id="8" name="TextBox 8"/>
          <p:cNvSpPr txBox="1"/>
          <p:nvPr/>
        </p:nvSpPr>
        <p:spPr>
          <a:xfrm>
            <a:off x="1028700" y="4365571"/>
            <a:ext cx="14808233" cy="4387215"/>
          </a:xfrm>
          <a:prstGeom prst="rect">
            <a:avLst/>
          </a:prstGeom>
        </p:spPr>
        <p:txBody>
          <a:bodyPr lIns="0" tIns="0" rIns="0" bIns="0" rtlCol="0" anchor="t">
            <a:spAutoFit/>
          </a:bodyPr>
          <a:lstStyle/>
          <a:p>
            <a:pPr algn="l">
              <a:lnSpc>
                <a:spcPts val="3150"/>
              </a:lnSpc>
            </a:pPr>
            <a:r>
              <a:rPr lang="en-US" sz="2100">
                <a:solidFill>
                  <a:srgbClr val="000000"/>
                </a:solidFill>
                <a:latin typeface="Open Sauce Heavy"/>
              </a:rPr>
              <a:t>Target Market</a:t>
            </a:r>
          </a:p>
          <a:p>
            <a:pPr algn="l">
              <a:lnSpc>
                <a:spcPts val="3150"/>
              </a:lnSpc>
            </a:pPr>
            <a:r>
              <a:rPr lang="en-US" sz="2100">
                <a:solidFill>
                  <a:srgbClr val="000000"/>
                </a:solidFill>
                <a:latin typeface="Open Sauce Light"/>
              </a:rPr>
              <a:t>Busy professionals, students, and anyone who values time efficiency and quick news consumption, preferring concise summaries over long articles.</a:t>
            </a:r>
          </a:p>
          <a:p>
            <a:pPr algn="l">
              <a:lnSpc>
                <a:spcPts val="3150"/>
              </a:lnSpc>
            </a:pPr>
            <a:endParaRPr lang="en-US" sz="2100">
              <a:solidFill>
                <a:srgbClr val="000000"/>
              </a:solidFill>
              <a:latin typeface="Open Sauce Light"/>
            </a:endParaRPr>
          </a:p>
          <a:p>
            <a:pPr algn="l">
              <a:lnSpc>
                <a:spcPts val="3150"/>
              </a:lnSpc>
            </a:pPr>
            <a:r>
              <a:rPr lang="en-US" sz="2100">
                <a:solidFill>
                  <a:srgbClr val="000000"/>
                </a:solidFill>
                <a:latin typeface="Open Sauce Heavy"/>
              </a:rPr>
              <a:t>Market Size</a:t>
            </a:r>
          </a:p>
          <a:p>
            <a:pPr algn="l">
              <a:lnSpc>
                <a:spcPts val="3150"/>
              </a:lnSpc>
            </a:pPr>
            <a:r>
              <a:rPr lang="en-US" sz="2100">
                <a:solidFill>
                  <a:srgbClr val="000000"/>
                </a:solidFill>
                <a:latin typeface="Open Sauce Light"/>
              </a:rPr>
              <a:t>4.2 million potential users in the Israeli digital news market, representing approximately 60% of the adult population.</a:t>
            </a:r>
          </a:p>
          <a:p>
            <a:pPr algn="l">
              <a:lnSpc>
                <a:spcPts val="3150"/>
              </a:lnSpc>
            </a:pPr>
            <a:endParaRPr lang="en-US" sz="2100">
              <a:solidFill>
                <a:srgbClr val="000000"/>
              </a:solidFill>
              <a:latin typeface="Open Sauce Light"/>
            </a:endParaRPr>
          </a:p>
          <a:p>
            <a:pPr algn="l">
              <a:lnSpc>
                <a:spcPts val="3150"/>
              </a:lnSpc>
            </a:pPr>
            <a:r>
              <a:rPr lang="en-US" sz="2100">
                <a:solidFill>
                  <a:srgbClr val="000000"/>
                </a:solidFill>
                <a:latin typeface="Open Sauce Heavy"/>
              </a:rPr>
              <a:t>Competitors</a:t>
            </a:r>
          </a:p>
          <a:p>
            <a:pPr algn="l">
              <a:lnSpc>
                <a:spcPts val="3150"/>
              </a:lnSpc>
            </a:pPr>
            <a:r>
              <a:rPr lang="en-US" sz="2100">
                <a:solidFill>
                  <a:srgbClr val="000000"/>
                </a:solidFill>
                <a:latin typeface="Open Sauce Light"/>
              </a:rPr>
              <a:t>Major Israeli news sites (Ynet, Haaretz, N13, N12), international platforms (Google News, MSN), and popular Telegram channels.</a:t>
            </a:r>
          </a:p>
          <a:p>
            <a:pPr algn="l">
              <a:lnSpc>
                <a:spcPts val="3150"/>
              </a:lnSpc>
            </a:pPr>
            <a:endParaRPr lang="en-US" sz="2100">
              <a:solidFill>
                <a:srgbClr val="000000"/>
              </a:solidFill>
              <a:latin typeface="Open Sauc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sp>
        <p:nvSpPr>
          <p:cNvPr id="3" name="Freeform 3"/>
          <p:cNvSpPr/>
          <p:nvPr/>
        </p:nvSpPr>
        <p:spPr>
          <a:xfrm>
            <a:off x="899205" y="3914504"/>
            <a:ext cx="15993909" cy="5917887"/>
          </a:xfrm>
          <a:custGeom>
            <a:avLst/>
            <a:gdLst/>
            <a:ahLst/>
            <a:cxnLst/>
            <a:rect l="l" t="t" r="r" b="b"/>
            <a:pathLst>
              <a:path w="15993909" h="5917887">
                <a:moveTo>
                  <a:pt x="0" y="0"/>
                </a:moveTo>
                <a:lnTo>
                  <a:pt x="15993908" y="0"/>
                </a:lnTo>
                <a:lnTo>
                  <a:pt x="15993908" y="5917887"/>
                </a:lnTo>
                <a:lnTo>
                  <a:pt x="0" y="5917887"/>
                </a:lnTo>
                <a:lnTo>
                  <a:pt x="0" y="0"/>
                </a:lnTo>
                <a:close/>
              </a:path>
            </a:pathLst>
          </a:custGeom>
          <a:blipFill>
            <a:blip r:embed="rId2"/>
            <a:stretch>
              <a:fillRect l="-2232" t="-7067" r="-2614" b="-5688"/>
            </a:stretch>
          </a:blipFill>
        </p:spPr>
        <p:txBody>
          <a:bodyPr/>
          <a:lstStyle/>
          <a:p>
            <a:endParaRPr lang="en-IL"/>
          </a:p>
        </p:txBody>
      </p:sp>
      <p:grpSp>
        <p:nvGrpSpPr>
          <p:cNvPr id="4" name="Group 4"/>
          <p:cNvGrpSpPr/>
          <p:nvPr/>
        </p:nvGrpSpPr>
        <p:grpSpPr>
          <a:xfrm>
            <a:off x="16991245" y="8907589"/>
            <a:ext cx="268055" cy="350711"/>
            <a:chOff x="0" y="0"/>
            <a:chExt cx="357406" cy="467614"/>
          </a:xfrm>
        </p:grpSpPr>
        <p:sp>
          <p:nvSpPr>
            <p:cNvPr id="5" name="Freeform 5"/>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6" name="Freeform 6"/>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grpSp>
      <p:sp>
        <p:nvSpPr>
          <p:cNvPr id="7" name="TextBox 7"/>
          <p:cNvSpPr txBox="1"/>
          <p:nvPr/>
        </p:nvSpPr>
        <p:spPr>
          <a:xfrm>
            <a:off x="1028700" y="2099866"/>
            <a:ext cx="9166069"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Data Flow</a:t>
            </a:r>
          </a:p>
        </p:txBody>
      </p:sp>
      <p:sp>
        <p:nvSpPr>
          <p:cNvPr id="8" name="TextBox 8"/>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grpSp>
      <p:grpSp>
        <p:nvGrpSpPr>
          <p:cNvPr id="6" name="Group 6"/>
          <p:cNvGrpSpPr/>
          <p:nvPr/>
        </p:nvGrpSpPr>
        <p:grpSpPr>
          <a:xfrm>
            <a:off x="485556" y="4487920"/>
            <a:ext cx="17316887" cy="2569233"/>
            <a:chOff x="0" y="0"/>
            <a:chExt cx="23089183" cy="3425643"/>
          </a:xfrm>
        </p:grpSpPr>
        <p:sp>
          <p:nvSpPr>
            <p:cNvPr id="7" name="Freeform 7"/>
            <p:cNvSpPr/>
            <p:nvPr/>
          </p:nvSpPr>
          <p:spPr>
            <a:xfrm>
              <a:off x="18406166" y="0"/>
              <a:ext cx="4683017" cy="3425643"/>
            </a:xfrm>
            <a:custGeom>
              <a:avLst/>
              <a:gdLst/>
              <a:ahLst/>
              <a:cxnLst/>
              <a:rect l="l" t="t" r="r" b="b"/>
              <a:pathLst>
                <a:path w="4683017" h="3425643">
                  <a:moveTo>
                    <a:pt x="0" y="0"/>
                  </a:moveTo>
                  <a:lnTo>
                    <a:pt x="4683017" y="0"/>
                  </a:lnTo>
                  <a:lnTo>
                    <a:pt x="4683017" y="3425643"/>
                  </a:lnTo>
                  <a:lnTo>
                    <a:pt x="0" y="3425643"/>
                  </a:lnTo>
                  <a:lnTo>
                    <a:pt x="0" y="0"/>
                  </a:lnTo>
                  <a:close/>
                </a:path>
              </a:pathLst>
            </a:custGeom>
            <a:blipFill>
              <a:blip r:embed="rId5"/>
              <a:stretch>
                <a:fillRect/>
              </a:stretch>
            </a:blipFill>
          </p:spPr>
          <p:txBody>
            <a:bodyPr/>
            <a:lstStyle/>
            <a:p>
              <a:endParaRPr lang="en-IL"/>
            </a:p>
          </p:txBody>
        </p:sp>
        <p:sp>
          <p:nvSpPr>
            <p:cNvPr id="8" name="Freeform 8"/>
            <p:cNvSpPr/>
            <p:nvPr/>
          </p:nvSpPr>
          <p:spPr>
            <a:xfrm>
              <a:off x="6947700" y="1454251"/>
              <a:ext cx="2152005" cy="1608677"/>
            </a:xfrm>
            <a:custGeom>
              <a:avLst/>
              <a:gdLst/>
              <a:ahLst/>
              <a:cxnLst/>
              <a:rect l="l" t="t" r="r" b="b"/>
              <a:pathLst>
                <a:path w="2152005" h="1608677">
                  <a:moveTo>
                    <a:pt x="0" y="0"/>
                  </a:moveTo>
                  <a:lnTo>
                    <a:pt x="2152004" y="0"/>
                  </a:lnTo>
                  <a:lnTo>
                    <a:pt x="2152004" y="1608676"/>
                  </a:lnTo>
                  <a:lnTo>
                    <a:pt x="0" y="1608676"/>
                  </a:lnTo>
                  <a:lnTo>
                    <a:pt x="0" y="0"/>
                  </a:lnTo>
                  <a:close/>
                </a:path>
              </a:pathLst>
            </a:custGeom>
            <a:blipFill>
              <a:blip r:embed="rId6"/>
              <a:stretch>
                <a:fillRect/>
              </a:stretch>
            </a:blipFill>
          </p:spPr>
          <p:txBody>
            <a:bodyPr/>
            <a:lstStyle/>
            <a:p>
              <a:endParaRPr lang="en-IL"/>
            </a:p>
          </p:txBody>
        </p:sp>
        <p:sp>
          <p:nvSpPr>
            <p:cNvPr id="9" name="Freeform 9"/>
            <p:cNvSpPr/>
            <p:nvPr/>
          </p:nvSpPr>
          <p:spPr>
            <a:xfrm>
              <a:off x="16419886" y="1331964"/>
              <a:ext cx="2152005" cy="1608677"/>
            </a:xfrm>
            <a:custGeom>
              <a:avLst/>
              <a:gdLst/>
              <a:ahLst/>
              <a:cxnLst/>
              <a:rect l="l" t="t" r="r" b="b"/>
              <a:pathLst>
                <a:path w="2152005" h="1608677">
                  <a:moveTo>
                    <a:pt x="0" y="0"/>
                  </a:moveTo>
                  <a:lnTo>
                    <a:pt x="2152005" y="0"/>
                  </a:lnTo>
                  <a:lnTo>
                    <a:pt x="2152005" y="1608677"/>
                  </a:lnTo>
                  <a:lnTo>
                    <a:pt x="0" y="1608677"/>
                  </a:lnTo>
                  <a:lnTo>
                    <a:pt x="0" y="0"/>
                  </a:lnTo>
                  <a:close/>
                </a:path>
              </a:pathLst>
            </a:custGeom>
            <a:blipFill>
              <a:blip r:embed="rId6"/>
              <a:stretch>
                <a:fillRect/>
              </a:stretch>
            </a:blipFill>
          </p:spPr>
          <p:txBody>
            <a:bodyPr/>
            <a:lstStyle/>
            <a:p>
              <a:endParaRPr lang="en-IL"/>
            </a:p>
          </p:txBody>
        </p:sp>
        <p:sp>
          <p:nvSpPr>
            <p:cNvPr id="10" name="Freeform 10"/>
            <p:cNvSpPr/>
            <p:nvPr/>
          </p:nvSpPr>
          <p:spPr>
            <a:xfrm>
              <a:off x="0" y="220265"/>
              <a:ext cx="6721629" cy="2935111"/>
            </a:xfrm>
            <a:custGeom>
              <a:avLst/>
              <a:gdLst/>
              <a:ahLst/>
              <a:cxnLst/>
              <a:rect l="l" t="t" r="r" b="b"/>
              <a:pathLst>
                <a:path w="6721629" h="2935111">
                  <a:moveTo>
                    <a:pt x="0" y="0"/>
                  </a:moveTo>
                  <a:lnTo>
                    <a:pt x="6721629" y="0"/>
                  </a:lnTo>
                  <a:lnTo>
                    <a:pt x="6721629" y="2935112"/>
                  </a:lnTo>
                  <a:lnTo>
                    <a:pt x="0" y="2935112"/>
                  </a:lnTo>
                  <a:lnTo>
                    <a:pt x="0" y="0"/>
                  </a:lnTo>
                  <a:close/>
                </a:path>
              </a:pathLst>
            </a:custGeom>
            <a:blipFill>
              <a:blip r:embed="rId7"/>
              <a:stretch>
                <a:fillRect/>
              </a:stretch>
            </a:blipFill>
          </p:spPr>
          <p:txBody>
            <a:bodyPr/>
            <a:lstStyle/>
            <a:p>
              <a:endParaRPr lang="en-IL"/>
            </a:p>
          </p:txBody>
        </p:sp>
        <p:sp>
          <p:nvSpPr>
            <p:cNvPr id="11" name="Freeform 11"/>
            <p:cNvSpPr/>
            <p:nvPr/>
          </p:nvSpPr>
          <p:spPr>
            <a:xfrm>
              <a:off x="9099704" y="220265"/>
              <a:ext cx="7320182" cy="2985113"/>
            </a:xfrm>
            <a:custGeom>
              <a:avLst/>
              <a:gdLst/>
              <a:ahLst/>
              <a:cxnLst/>
              <a:rect l="l" t="t" r="r" b="b"/>
              <a:pathLst>
                <a:path w="7320182" h="2985113">
                  <a:moveTo>
                    <a:pt x="0" y="0"/>
                  </a:moveTo>
                  <a:lnTo>
                    <a:pt x="7320182" y="0"/>
                  </a:lnTo>
                  <a:lnTo>
                    <a:pt x="7320182" y="2985113"/>
                  </a:lnTo>
                  <a:lnTo>
                    <a:pt x="0" y="2985113"/>
                  </a:lnTo>
                  <a:lnTo>
                    <a:pt x="0" y="0"/>
                  </a:lnTo>
                  <a:close/>
                </a:path>
              </a:pathLst>
            </a:custGeom>
            <a:blipFill>
              <a:blip r:embed="rId8"/>
              <a:stretch>
                <a:fillRect/>
              </a:stretch>
            </a:blipFill>
          </p:spPr>
          <p:txBody>
            <a:bodyPr/>
            <a:lstStyle/>
            <a:p>
              <a:endParaRPr lang="en-IL"/>
            </a:p>
          </p:txBody>
        </p:sp>
      </p:grpSp>
      <p:sp>
        <p:nvSpPr>
          <p:cNvPr id="12" name="TextBox 12"/>
          <p:cNvSpPr txBox="1"/>
          <p:nvPr/>
        </p:nvSpPr>
        <p:spPr>
          <a:xfrm>
            <a:off x="1028700" y="2584194"/>
            <a:ext cx="9464152" cy="1149350"/>
          </a:xfrm>
          <a:prstGeom prst="rect">
            <a:avLst/>
          </a:prstGeom>
        </p:spPr>
        <p:txBody>
          <a:bodyPr lIns="0" tIns="0" rIns="0" bIns="0" rtlCol="0" anchor="t">
            <a:spAutoFit/>
          </a:bodyPr>
          <a:lstStyle/>
          <a:p>
            <a:pPr algn="l">
              <a:lnSpc>
                <a:spcPts val="8800"/>
              </a:lnSpc>
            </a:pPr>
            <a:r>
              <a:rPr lang="en-US" sz="8000" dirty="0">
                <a:solidFill>
                  <a:srgbClr val="000000"/>
                </a:solidFill>
                <a:latin typeface="League Spartan"/>
              </a:rPr>
              <a:t>The Product Core</a:t>
            </a:r>
          </a:p>
        </p:txBody>
      </p:sp>
      <p:sp>
        <p:nvSpPr>
          <p:cNvPr id="13" name="TextBox 13"/>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grpSp>
        <p:nvGrpSpPr>
          <p:cNvPr id="14" name="Group 14"/>
          <p:cNvGrpSpPr/>
          <p:nvPr/>
        </p:nvGrpSpPr>
        <p:grpSpPr>
          <a:xfrm>
            <a:off x="485556" y="7211764"/>
            <a:ext cx="4241710" cy="2046536"/>
            <a:chOff x="0" y="0"/>
            <a:chExt cx="5655614" cy="2728714"/>
          </a:xfrm>
        </p:grpSpPr>
        <p:sp>
          <p:nvSpPr>
            <p:cNvPr id="15" name="TextBox 15"/>
            <p:cNvSpPr txBox="1"/>
            <p:nvPr/>
          </p:nvSpPr>
          <p:spPr>
            <a:xfrm>
              <a:off x="0" y="635119"/>
              <a:ext cx="5655614" cy="1560195"/>
            </a:xfrm>
            <a:prstGeom prst="rect">
              <a:avLst/>
            </a:prstGeom>
          </p:spPr>
          <p:txBody>
            <a:bodyPr lIns="0" tIns="0" rIns="0" bIns="0" rtlCol="0" anchor="t">
              <a:spAutoFit/>
            </a:bodyPr>
            <a:lstStyle/>
            <a:p>
              <a:pPr algn="l">
                <a:lnSpc>
                  <a:spcPts val="3150"/>
                </a:lnSpc>
              </a:pPr>
              <a:r>
                <a:rPr lang="en-US" sz="2100">
                  <a:solidFill>
                    <a:srgbClr val="000000"/>
                  </a:solidFill>
                  <a:latin typeface="Open Sauce"/>
                </a:rPr>
                <a:t>Each article get into Open-AI Embedding Model</a:t>
              </a:r>
            </a:p>
            <a:p>
              <a:pPr algn="l">
                <a:lnSpc>
                  <a:spcPts val="3150"/>
                </a:lnSpc>
              </a:pPr>
              <a:endParaRPr lang="en-US" sz="2100">
                <a:solidFill>
                  <a:srgbClr val="000000"/>
                </a:solidFill>
                <a:latin typeface="Open Sauce"/>
              </a:endParaRPr>
            </a:p>
          </p:txBody>
        </p:sp>
        <p:sp>
          <p:nvSpPr>
            <p:cNvPr id="16" name="TextBox 16"/>
            <p:cNvSpPr txBox="1"/>
            <p:nvPr/>
          </p:nvSpPr>
          <p:spPr>
            <a:xfrm>
              <a:off x="0" y="-47625"/>
              <a:ext cx="5655614" cy="493818"/>
            </a:xfrm>
            <a:prstGeom prst="rect">
              <a:avLst/>
            </a:prstGeom>
          </p:spPr>
          <p:txBody>
            <a:bodyPr lIns="0" tIns="0" rIns="0" bIns="0" rtlCol="0" anchor="t">
              <a:spAutoFit/>
            </a:bodyPr>
            <a:lstStyle/>
            <a:p>
              <a:pPr algn="l">
                <a:lnSpc>
                  <a:spcPts val="3079"/>
                </a:lnSpc>
              </a:pPr>
              <a:endParaRPr/>
            </a:p>
          </p:txBody>
        </p:sp>
      </p:grpSp>
      <p:grpSp>
        <p:nvGrpSpPr>
          <p:cNvPr id="17" name="Group 17"/>
          <p:cNvGrpSpPr/>
          <p:nvPr/>
        </p:nvGrpSpPr>
        <p:grpSpPr>
          <a:xfrm>
            <a:off x="6804247" y="7057153"/>
            <a:ext cx="5427126" cy="2046536"/>
            <a:chOff x="0" y="0"/>
            <a:chExt cx="7236167" cy="2728714"/>
          </a:xfrm>
        </p:grpSpPr>
        <p:sp>
          <p:nvSpPr>
            <p:cNvPr id="18" name="TextBox 18"/>
            <p:cNvSpPr txBox="1"/>
            <p:nvPr/>
          </p:nvSpPr>
          <p:spPr>
            <a:xfrm>
              <a:off x="0" y="635119"/>
              <a:ext cx="7236167" cy="1560195"/>
            </a:xfrm>
            <a:prstGeom prst="rect">
              <a:avLst/>
            </a:prstGeom>
          </p:spPr>
          <p:txBody>
            <a:bodyPr lIns="0" tIns="0" rIns="0" bIns="0" rtlCol="0" anchor="t">
              <a:spAutoFit/>
            </a:bodyPr>
            <a:lstStyle/>
            <a:p>
              <a:pPr algn="l">
                <a:lnSpc>
                  <a:spcPts val="3150"/>
                </a:lnSpc>
              </a:pPr>
              <a:r>
                <a:rPr lang="en-US" sz="2100">
                  <a:solidFill>
                    <a:srgbClr val="000000"/>
                  </a:solidFill>
                  <a:latin typeface="Open Sauce"/>
                </a:rPr>
                <a:t>Cosine similarity is applied to each pair of article vectors to calculate the similarity matrix.</a:t>
              </a:r>
            </a:p>
          </p:txBody>
        </p:sp>
        <p:sp>
          <p:nvSpPr>
            <p:cNvPr id="19" name="TextBox 19"/>
            <p:cNvSpPr txBox="1"/>
            <p:nvPr/>
          </p:nvSpPr>
          <p:spPr>
            <a:xfrm>
              <a:off x="0" y="-47625"/>
              <a:ext cx="7236167" cy="493818"/>
            </a:xfrm>
            <a:prstGeom prst="rect">
              <a:avLst/>
            </a:prstGeom>
          </p:spPr>
          <p:txBody>
            <a:bodyPr lIns="0" tIns="0" rIns="0" bIns="0" rtlCol="0" anchor="t">
              <a:spAutoFit/>
            </a:bodyPr>
            <a:lstStyle/>
            <a:p>
              <a:pPr algn="l">
                <a:lnSpc>
                  <a:spcPts val="3079"/>
                </a:lnSpc>
              </a:pPr>
              <a:endParaRPr/>
            </a:p>
          </p:txBody>
        </p:sp>
      </p:grpSp>
      <p:grpSp>
        <p:nvGrpSpPr>
          <p:cNvPr id="20" name="Group 20"/>
          <p:cNvGrpSpPr/>
          <p:nvPr/>
        </p:nvGrpSpPr>
        <p:grpSpPr>
          <a:xfrm>
            <a:off x="13643437" y="7057153"/>
            <a:ext cx="4159007" cy="2046536"/>
            <a:chOff x="0" y="0"/>
            <a:chExt cx="5545343" cy="2728714"/>
          </a:xfrm>
        </p:grpSpPr>
        <p:sp>
          <p:nvSpPr>
            <p:cNvPr id="21" name="TextBox 21"/>
            <p:cNvSpPr txBox="1"/>
            <p:nvPr/>
          </p:nvSpPr>
          <p:spPr>
            <a:xfrm>
              <a:off x="0" y="635119"/>
              <a:ext cx="5545343" cy="1560195"/>
            </a:xfrm>
            <a:prstGeom prst="rect">
              <a:avLst/>
            </a:prstGeom>
          </p:spPr>
          <p:txBody>
            <a:bodyPr lIns="0" tIns="0" rIns="0" bIns="0" rtlCol="0" anchor="t">
              <a:spAutoFit/>
            </a:bodyPr>
            <a:lstStyle/>
            <a:p>
              <a:pPr algn="l">
                <a:lnSpc>
                  <a:spcPts val="3150"/>
                </a:lnSpc>
              </a:pPr>
              <a:r>
                <a:rPr lang="en-US" sz="2100">
                  <a:solidFill>
                    <a:srgbClr val="000000"/>
                  </a:solidFill>
                  <a:latin typeface="Open Sauce"/>
                </a:rPr>
                <a:t>Group articles into clusters when their similarity score exceeds a specified threshold.</a:t>
              </a:r>
            </a:p>
          </p:txBody>
        </p:sp>
        <p:sp>
          <p:nvSpPr>
            <p:cNvPr id="22" name="TextBox 22"/>
            <p:cNvSpPr txBox="1"/>
            <p:nvPr/>
          </p:nvSpPr>
          <p:spPr>
            <a:xfrm>
              <a:off x="0" y="-47625"/>
              <a:ext cx="5545343" cy="493818"/>
            </a:xfrm>
            <a:prstGeom prst="rect">
              <a:avLst/>
            </a:prstGeom>
          </p:spPr>
          <p:txBody>
            <a:bodyPr lIns="0" tIns="0" rIns="0" bIns="0" rtlCol="0" anchor="t">
              <a:spAutoFit/>
            </a:bodyPr>
            <a:lstStyle/>
            <a:p>
              <a:pPr algn="l">
                <a:lnSpc>
                  <a:spcPts val="307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6" name="Freeform 6"/>
          <p:cNvSpPr/>
          <p:nvPr/>
        </p:nvSpPr>
        <p:spPr>
          <a:xfrm>
            <a:off x="2156077" y="4017754"/>
            <a:ext cx="13708378" cy="5814637"/>
          </a:xfrm>
          <a:custGeom>
            <a:avLst/>
            <a:gdLst/>
            <a:ahLst/>
            <a:cxnLst/>
            <a:rect l="l" t="t" r="r" b="b"/>
            <a:pathLst>
              <a:path w="13708378" h="5814637">
                <a:moveTo>
                  <a:pt x="0" y="0"/>
                </a:moveTo>
                <a:lnTo>
                  <a:pt x="13708378" y="0"/>
                </a:lnTo>
                <a:lnTo>
                  <a:pt x="13708378" y="5814637"/>
                </a:lnTo>
                <a:lnTo>
                  <a:pt x="0" y="5814637"/>
                </a:lnTo>
                <a:lnTo>
                  <a:pt x="0" y="0"/>
                </a:lnTo>
                <a:close/>
              </a:path>
            </a:pathLst>
          </a:custGeom>
          <a:blipFill>
            <a:blip r:embed="rId4"/>
            <a:stretch>
              <a:fillRect/>
            </a:stretch>
          </a:blipFill>
        </p:spPr>
        <p:txBody>
          <a:bodyPr/>
          <a:lstStyle/>
          <a:p>
            <a:endParaRPr lang="en-IL"/>
          </a:p>
        </p:txBody>
      </p:sp>
      <p:sp>
        <p:nvSpPr>
          <p:cNvPr id="7" name="TextBox 7"/>
          <p:cNvSpPr txBox="1"/>
          <p:nvPr/>
        </p:nvSpPr>
        <p:spPr>
          <a:xfrm>
            <a:off x="1028700" y="2099866"/>
            <a:ext cx="10502521"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API Structure  </a:t>
            </a:r>
          </a:p>
        </p:txBody>
      </p:sp>
      <p:sp>
        <p:nvSpPr>
          <p:cNvPr id="8" name="TextBox 8"/>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sp>
        <p:nvSpPr>
          <p:cNvPr id="9" name="TextBox 9"/>
          <p:cNvSpPr txBox="1"/>
          <p:nvPr/>
        </p:nvSpPr>
        <p:spPr>
          <a:xfrm>
            <a:off x="1028700" y="3377803"/>
            <a:ext cx="7981566" cy="438151"/>
          </a:xfrm>
          <a:prstGeom prst="rect">
            <a:avLst/>
          </a:prstGeom>
        </p:spPr>
        <p:txBody>
          <a:bodyPr lIns="0" tIns="0" rIns="0" bIns="0" rtlCol="0" anchor="t">
            <a:spAutoFit/>
          </a:bodyPr>
          <a:lstStyle/>
          <a:p>
            <a:pPr algn="l">
              <a:lnSpc>
                <a:spcPts val="3300"/>
              </a:lnSpc>
            </a:pPr>
            <a:r>
              <a:rPr lang="en-US" sz="3000">
                <a:solidFill>
                  <a:srgbClr val="000000"/>
                </a:solidFill>
                <a:latin typeface="League Spartan"/>
              </a:rPr>
              <a:t>Backend Swagger Api Documentation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IL"/>
          </a:p>
        </p:txBody>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sp>
        <p:nvSpPr>
          <p:cNvPr id="6" name="TextBox 6"/>
          <p:cNvSpPr txBox="1"/>
          <p:nvPr/>
        </p:nvSpPr>
        <p:spPr>
          <a:xfrm>
            <a:off x="923494" y="1895575"/>
            <a:ext cx="8707504" cy="1149350"/>
          </a:xfrm>
          <a:prstGeom prst="rect">
            <a:avLst/>
          </a:prstGeom>
        </p:spPr>
        <p:txBody>
          <a:bodyPr lIns="0" tIns="0" rIns="0" bIns="0" rtlCol="0" anchor="t">
            <a:spAutoFit/>
          </a:bodyPr>
          <a:lstStyle/>
          <a:p>
            <a:pPr algn="l">
              <a:lnSpc>
                <a:spcPts val="8800"/>
              </a:lnSpc>
            </a:pPr>
            <a:r>
              <a:rPr lang="en-US" sz="8000">
                <a:solidFill>
                  <a:srgbClr val="000000"/>
                </a:solidFill>
                <a:latin typeface="League Spartan"/>
              </a:rPr>
              <a:t>App Screens</a:t>
            </a:r>
          </a:p>
        </p:txBody>
      </p:sp>
      <p:sp>
        <p:nvSpPr>
          <p:cNvPr id="7" name="TextBox 7"/>
          <p:cNvSpPr txBox="1"/>
          <p:nvPr/>
        </p:nvSpPr>
        <p:spPr>
          <a:xfrm>
            <a:off x="1028700" y="1000125"/>
            <a:ext cx="5919227" cy="280670"/>
          </a:xfrm>
          <a:prstGeom prst="rect">
            <a:avLst/>
          </a:prstGeom>
        </p:spPr>
        <p:txBody>
          <a:bodyPr lIns="0" tIns="0" rIns="0" bIns="0" rtlCol="0" anchor="t">
            <a:spAutoFit/>
          </a:bodyPr>
          <a:lstStyle/>
          <a:p>
            <a:pPr algn="l">
              <a:lnSpc>
                <a:spcPts val="2380"/>
              </a:lnSpc>
            </a:pPr>
            <a:r>
              <a:rPr lang="en-US" sz="1700">
                <a:solidFill>
                  <a:srgbClr val="000000"/>
                </a:solidFill>
                <a:latin typeface="League Spartan"/>
              </a:rPr>
              <a:t>Briefly</a:t>
            </a:r>
          </a:p>
        </p:txBody>
      </p:sp>
      <p:grpSp>
        <p:nvGrpSpPr>
          <p:cNvPr id="8" name="Group 8"/>
          <p:cNvGrpSpPr/>
          <p:nvPr/>
        </p:nvGrpSpPr>
        <p:grpSpPr>
          <a:xfrm>
            <a:off x="7881824" y="1474264"/>
            <a:ext cx="1929443" cy="3916123"/>
            <a:chOff x="0" y="0"/>
            <a:chExt cx="2572591" cy="5221497"/>
          </a:xfrm>
        </p:grpSpPr>
        <p:sp>
          <p:nvSpPr>
            <p:cNvPr id="9" name="Freeform 9"/>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4"/>
              <a:stretch>
                <a:fillRect/>
              </a:stretch>
            </a:blipFill>
          </p:spPr>
          <p:txBody>
            <a:bodyPr/>
            <a:lstStyle/>
            <a:p>
              <a:endParaRPr lang="en-IL"/>
            </a:p>
          </p:txBody>
        </p:sp>
      </p:grpSp>
      <p:grpSp>
        <p:nvGrpSpPr>
          <p:cNvPr id="10" name="Group 10"/>
          <p:cNvGrpSpPr/>
          <p:nvPr/>
        </p:nvGrpSpPr>
        <p:grpSpPr>
          <a:xfrm>
            <a:off x="9874924" y="1474264"/>
            <a:ext cx="1929443" cy="3916123"/>
            <a:chOff x="0" y="0"/>
            <a:chExt cx="2572591" cy="5221497"/>
          </a:xfrm>
        </p:grpSpPr>
        <p:sp>
          <p:nvSpPr>
            <p:cNvPr id="11" name="Freeform 11"/>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5"/>
              <a:stretch>
                <a:fillRect/>
              </a:stretch>
            </a:blipFill>
          </p:spPr>
          <p:txBody>
            <a:bodyPr/>
            <a:lstStyle/>
            <a:p>
              <a:endParaRPr lang="en-IL"/>
            </a:p>
          </p:txBody>
        </p:sp>
      </p:grpSp>
      <p:grpSp>
        <p:nvGrpSpPr>
          <p:cNvPr id="12" name="Group 12"/>
          <p:cNvGrpSpPr/>
          <p:nvPr/>
        </p:nvGrpSpPr>
        <p:grpSpPr>
          <a:xfrm>
            <a:off x="11867823" y="1474264"/>
            <a:ext cx="1929443" cy="3916123"/>
            <a:chOff x="0" y="0"/>
            <a:chExt cx="2572591" cy="5221497"/>
          </a:xfrm>
        </p:grpSpPr>
        <p:sp>
          <p:nvSpPr>
            <p:cNvPr id="13" name="Freeform 13"/>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6"/>
              <a:stretch>
                <a:fillRect/>
              </a:stretch>
            </a:blipFill>
          </p:spPr>
          <p:txBody>
            <a:bodyPr/>
            <a:lstStyle/>
            <a:p>
              <a:endParaRPr lang="en-IL"/>
            </a:p>
          </p:txBody>
        </p:sp>
      </p:grpSp>
      <p:grpSp>
        <p:nvGrpSpPr>
          <p:cNvPr id="14" name="Group 14"/>
          <p:cNvGrpSpPr/>
          <p:nvPr/>
        </p:nvGrpSpPr>
        <p:grpSpPr>
          <a:xfrm>
            <a:off x="13860722" y="1474264"/>
            <a:ext cx="1929443" cy="3916123"/>
            <a:chOff x="0" y="0"/>
            <a:chExt cx="2572591" cy="5221497"/>
          </a:xfrm>
        </p:grpSpPr>
        <p:sp>
          <p:nvSpPr>
            <p:cNvPr id="15" name="Freeform 15"/>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7"/>
              <a:stretch>
                <a:fillRect/>
              </a:stretch>
            </a:blipFill>
          </p:spPr>
          <p:txBody>
            <a:bodyPr/>
            <a:lstStyle/>
            <a:p>
              <a:endParaRPr lang="en-IL"/>
            </a:p>
          </p:txBody>
        </p:sp>
      </p:grpSp>
      <p:grpSp>
        <p:nvGrpSpPr>
          <p:cNvPr id="16" name="Group 16"/>
          <p:cNvGrpSpPr/>
          <p:nvPr/>
        </p:nvGrpSpPr>
        <p:grpSpPr>
          <a:xfrm>
            <a:off x="15856840" y="1474264"/>
            <a:ext cx="1929443" cy="3916123"/>
            <a:chOff x="0" y="0"/>
            <a:chExt cx="2572591" cy="5221497"/>
          </a:xfrm>
        </p:grpSpPr>
        <p:sp>
          <p:nvSpPr>
            <p:cNvPr id="17" name="Freeform 17"/>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8"/>
              <a:stretch>
                <a:fillRect/>
              </a:stretch>
            </a:blipFill>
          </p:spPr>
          <p:txBody>
            <a:bodyPr/>
            <a:lstStyle/>
            <a:p>
              <a:endParaRPr lang="en-IL"/>
            </a:p>
          </p:txBody>
        </p:sp>
      </p:grpSp>
      <p:grpSp>
        <p:nvGrpSpPr>
          <p:cNvPr id="18" name="Group 18"/>
          <p:cNvGrpSpPr/>
          <p:nvPr/>
        </p:nvGrpSpPr>
        <p:grpSpPr>
          <a:xfrm>
            <a:off x="485556" y="5916268"/>
            <a:ext cx="1929443" cy="3916123"/>
            <a:chOff x="0" y="0"/>
            <a:chExt cx="2572591" cy="5221497"/>
          </a:xfrm>
        </p:grpSpPr>
        <p:sp>
          <p:nvSpPr>
            <p:cNvPr id="19" name="Freeform 19"/>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9"/>
              <a:stretch>
                <a:fillRect/>
              </a:stretch>
            </a:blipFill>
          </p:spPr>
          <p:txBody>
            <a:bodyPr/>
            <a:lstStyle/>
            <a:p>
              <a:endParaRPr lang="en-IL"/>
            </a:p>
          </p:txBody>
        </p:sp>
      </p:grpSp>
      <p:grpSp>
        <p:nvGrpSpPr>
          <p:cNvPr id="20" name="Group 20"/>
          <p:cNvGrpSpPr/>
          <p:nvPr/>
        </p:nvGrpSpPr>
        <p:grpSpPr>
          <a:xfrm>
            <a:off x="2505651" y="5916268"/>
            <a:ext cx="1929443" cy="3916123"/>
            <a:chOff x="0" y="0"/>
            <a:chExt cx="2572591" cy="5221497"/>
          </a:xfrm>
        </p:grpSpPr>
        <p:sp>
          <p:nvSpPr>
            <p:cNvPr id="21" name="Freeform 21"/>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0"/>
              <a:stretch>
                <a:fillRect/>
              </a:stretch>
            </a:blipFill>
          </p:spPr>
          <p:txBody>
            <a:bodyPr/>
            <a:lstStyle/>
            <a:p>
              <a:endParaRPr lang="en-IL"/>
            </a:p>
          </p:txBody>
        </p:sp>
      </p:grpSp>
      <p:grpSp>
        <p:nvGrpSpPr>
          <p:cNvPr id="22" name="Group 22"/>
          <p:cNvGrpSpPr/>
          <p:nvPr/>
        </p:nvGrpSpPr>
        <p:grpSpPr>
          <a:xfrm>
            <a:off x="4525745" y="5916268"/>
            <a:ext cx="1929443" cy="3916123"/>
            <a:chOff x="0" y="0"/>
            <a:chExt cx="2572591" cy="5221497"/>
          </a:xfrm>
        </p:grpSpPr>
        <p:sp>
          <p:nvSpPr>
            <p:cNvPr id="23" name="Freeform 23"/>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1"/>
              <a:stretch>
                <a:fillRect/>
              </a:stretch>
            </a:blipFill>
          </p:spPr>
          <p:txBody>
            <a:bodyPr/>
            <a:lstStyle/>
            <a:p>
              <a:endParaRPr lang="en-IL"/>
            </a:p>
          </p:txBody>
        </p:sp>
      </p:grpSp>
      <p:grpSp>
        <p:nvGrpSpPr>
          <p:cNvPr id="24" name="Group 24"/>
          <p:cNvGrpSpPr/>
          <p:nvPr/>
        </p:nvGrpSpPr>
        <p:grpSpPr>
          <a:xfrm>
            <a:off x="6545839" y="5916268"/>
            <a:ext cx="1929443" cy="3916123"/>
            <a:chOff x="0" y="0"/>
            <a:chExt cx="2572591" cy="5221497"/>
          </a:xfrm>
        </p:grpSpPr>
        <p:sp>
          <p:nvSpPr>
            <p:cNvPr id="25" name="Freeform 25"/>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2"/>
              <a:stretch>
                <a:fillRect/>
              </a:stretch>
            </a:blipFill>
          </p:spPr>
          <p:txBody>
            <a:bodyPr/>
            <a:lstStyle/>
            <a:p>
              <a:endParaRPr lang="en-IL"/>
            </a:p>
          </p:txBody>
        </p:sp>
      </p:grpSp>
      <p:grpSp>
        <p:nvGrpSpPr>
          <p:cNvPr id="26" name="Group 26"/>
          <p:cNvGrpSpPr/>
          <p:nvPr/>
        </p:nvGrpSpPr>
        <p:grpSpPr>
          <a:xfrm>
            <a:off x="8565933" y="5916268"/>
            <a:ext cx="1929443" cy="3916123"/>
            <a:chOff x="0" y="0"/>
            <a:chExt cx="2572591" cy="5221497"/>
          </a:xfrm>
        </p:grpSpPr>
        <p:sp>
          <p:nvSpPr>
            <p:cNvPr id="27" name="Freeform 27"/>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3"/>
              <a:stretch>
                <a:fillRect/>
              </a:stretch>
            </a:blipFill>
          </p:spPr>
          <p:txBody>
            <a:bodyPr/>
            <a:lstStyle/>
            <a:p>
              <a:endParaRPr lang="en-IL"/>
            </a:p>
          </p:txBody>
        </p:sp>
      </p:grpSp>
      <p:grpSp>
        <p:nvGrpSpPr>
          <p:cNvPr id="28" name="Group 28"/>
          <p:cNvGrpSpPr/>
          <p:nvPr/>
        </p:nvGrpSpPr>
        <p:grpSpPr>
          <a:xfrm>
            <a:off x="10586028" y="5916268"/>
            <a:ext cx="1929443" cy="3916123"/>
            <a:chOff x="0" y="0"/>
            <a:chExt cx="2572591" cy="5221497"/>
          </a:xfrm>
        </p:grpSpPr>
        <p:sp>
          <p:nvSpPr>
            <p:cNvPr id="29" name="Freeform 29"/>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4"/>
              <a:stretch>
                <a:fillRect/>
              </a:stretch>
            </a:blipFill>
          </p:spPr>
          <p:txBody>
            <a:bodyPr/>
            <a:lstStyle/>
            <a:p>
              <a:endParaRPr lang="en-IL"/>
            </a:p>
          </p:txBody>
        </p:sp>
      </p:grpSp>
      <p:grpSp>
        <p:nvGrpSpPr>
          <p:cNvPr id="30" name="Group 30"/>
          <p:cNvGrpSpPr/>
          <p:nvPr/>
        </p:nvGrpSpPr>
        <p:grpSpPr>
          <a:xfrm>
            <a:off x="12606122" y="5916268"/>
            <a:ext cx="1929443" cy="3916123"/>
            <a:chOff x="0" y="0"/>
            <a:chExt cx="2572591" cy="5221497"/>
          </a:xfrm>
        </p:grpSpPr>
        <p:sp>
          <p:nvSpPr>
            <p:cNvPr id="31" name="Freeform 31"/>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5"/>
              <a:stretch>
                <a:fillRect/>
              </a:stretch>
            </a:blipFill>
          </p:spPr>
          <p:txBody>
            <a:bodyPr/>
            <a:lstStyle/>
            <a:p>
              <a:endParaRPr lang="en-IL"/>
            </a:p>
          </p:txBody>
        </p:sp>
      </p:grpSp>
      <p:grpSp>
        <p:nvGrpSpPr>
          <p:cNvPr id="32" name="Group 32"/>
          <p:cNvGrpSpPr/>
          <p:nvPr/>
        </p:nvGrpSpPr>
        <p:grpSpPr>
          <a:xfrm>
            <a:off x="14626991" y="5916268"/>
            <a:ext cx="1929443" cy="3916123"/>
            <a:chOff x="0" y="0"/>
            <a:chExt cx="2572591" cy="5221497"/>
          </a:xfrm>
        </p:grpSpPr>
        <p:sp>
          <p:nvSpPr>
            <p:cNvPr id="33" name="Freeform 33"/>
            <p:cNvSpPr/>
            <p:nvPr/>
          </p:nvSpPr>
          <p:spPr>
            <a:xfrm>
              <a:off x="0" y="0"/>
              <a:ext cx="2572591" cy="5221497"/>
            </a:xfrm>
            <a:custGeom>
              <a:avLst/>
              <a:gdLst/>
              <a:ahLst/>
              <a:cxnLst/>
              <a:rect l="l" t="t" r="r" b="b"/>
              <a:pathLst>
                <a:path w="2572591" h="5221497">
                  <a:moveTo>
                    <a:pt x="0" y="0"/>
                  </a:moveTo>
                  <a:lnTo>
                    <a:pt x="2572591" y="0"/>
                  </a:lnTo>
                  <a:lnTo>
                    <a:pt x="2572591" y="5221497"/>
                  </a:lnTo>
                  <a:lnTo>
                    <a:pt x="0" y="5221497"/>
                  </a:lnTo>
                  <a:lnTo>
                    <a:pt x="0" y="0"/>
                  </a:lnTo>
                  <a:close/>
                </a:path>
              </a:pathLst>
            </a:custGeom>
            <a:blipFill>
              <a:blip r:embed="rId16"/>
              <a:stretch>
                <a:fillRect/>
              </a:stretch>
            </a:blipFill>
          </p:spPr>
          <p:txBody>
            <a:bodyPr/>
            <a:lstStyle/>
            <a:p>
              <a:endParaRPr lang="en-IL"/>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263</TotalTime>
  <Words>434</Words>
  <Application>Microsoft Office PowerPoint</Application>
  <PresentationFormat>Custom</PresentationFormat>
  <Paragraphs>53</Paragraphs>
  <Slides>10</Slides>
  <Notes>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Aptos</vt:lpstr>
      <vt:lpstr>Open Sauce</vt:lpstr>
      <vt:lpstr>League Spartan</vt:lpstr>
      <vt:lpstr>Open Sauce Heavy</vt:lpstr>
      <vt:lpstr>Open Sauce Light</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Briefly-Presentation-EN</dc:title>
  <cp:lastModifiedBy>Dor Edelman</cp:lastModifiedBy>
  <cp:revision>7</cp:revision>
  <dcterms:created xsi:type="dcterms:W3CDTF">2006-08-16T00:00:00Z</dcterms:created>
  <dcterms:modified xsi:type="dcterms:W3CDTF">2024-06-20T14:59:42Z</dcterms:modified>
  <dc:identifier>DAGHYIK6HDk</dc:identifier>
</cp:coreProperties>
</file>